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4" r:id="rId9"/>
    <p:sldId id="266" r:id="rId10"/>
    <p:sldId id="275" r:id="rId11"/>
    <p:sldId id="267" r:id="rId12"/>
    <p:sldId id="277" r:id="rId13"/>
    <p:sldId id="278" r:id="rId14"/>
    <p:sldId id="273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81517"/>
  </p:normalViewPr>
  <p:slideViewPr>
    <p:cSldViewPr snapToGrid="0" snapToObjects="1">
      <p:cViewPr varScale="1">
        <p:scale>
          <a:sx n="169" d="100"/>
          <a:sy n="169" d="100"/>
        </p:scale>
        <p:origin x="2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5731879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5731879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9012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347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57aedd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57aedd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573187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5731879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5731879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5731879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50363b1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50363b1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50363b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50363b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5828a4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5828a4d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50363b1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50363b1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50363b1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50363b1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5828a4d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5828a4d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50363b1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50363b1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convert the waypoints into control signals for the vehicle, they use a PID controller</a:t>
            </a:r>
          </a:p>
          <a:p>
            <a:r>
              <a:rPr lang="en-US" dirty="0"/>
              <a:t>u(t) is the control input, e(t) is the error, and K p, K </a:t>
            </a:r>
            <a:r>
              <a:rPr lang="en-US" dirty="0" err="1"/>
              <a:t>i</a:t>
            </a:r>
            <a:r>
              <a:rPr lang="en-US" dirty="0"/>
              <a:t>, and K dare tuning parameters that correspond to proportional, integral, and derivate gains, respectively.</a:t>
            </a:r>
          </a:p>
          <a:p>
            <a:r>
              <a:rPr lang="en-US" dirty="0"/>
              <a:t>The low-level controls of our physical robotic truck are the throttle and the steering angle. We use a PID controller for each of the controls: one for throttle (PID t ) and one for the steering angle (PID s ). For PID t , the error is the difference between the target speed and the current speed. For PID s , the error is </a:t>
            </a:r>
            <a:r>
              <a:rPr lang="el-GR" dirty="0" err="1"/>
              <a:t>ϕ</a:t>
            </a:r>
            <a:r>
              <a:rPr lang="el-GR" dirty="0"/>
              <a:t> 1 , </a:t>
            </a:r>
            <a:r>
              <a:rPr lang="en-US" dirty="0"/>
              <a:t>the oriented angle between the viewing direction and the direction towards the ﬁrst waypoint.</a:t>
            </a:r>
          </a:p>
        </p:txBody>
      </p:sp>
    </p:spTree>
    <p:extLst>
      <p:ext uri="{BB962C8B-B14F-4D97-AF65-F5344CB8AC3E}">
        <p14:creationId xmlns:p14="http://schemas.microsoft.com/office/powerpoint/2010/main" val="206609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50363b1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50363b1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312D7-EF36-E04D-B8E5-81C886F60AE6}"/>
              </a:ext>
            </a:extLst>
          </p:cNvPr>
          <p:cNvSpPr/>
          <p:nvPr userDrawn="1"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7D114-3E87-4343-85AF-5E20BB19E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961" y="85848"/>
            <a:ext cx="1648139" cy="38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44762-B609-5446-A3BD-BE21D5A2A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20" y="86106"/>
            <a:ext cx="2286000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B67F9ACC-D9F3-5E4E-AFF8-FC95799826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A1E79E83-3ED3-5E48-8AAF-2B8109B4D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B12479EA-5A42-1848-895E-9759E78A9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6B3E30-2414-9C46-A30F-A260E40A9AF8}"/>
              </a:ext>
            </a:extLst>
          </p:cNvPr>
          <p:cNvSpPr/>
          <p:nvPr userDrawn="1"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</a:defRPr>
            </a:lvl1pPr>
            <a:lvl2pPr lvl="1" algn="r">
              <a:buNone/>
              <a:defRPr sz="1000">
                <a:solidFill>
                  <a:srgbClr val="FFFFFF"/>
                </a:solidFill>
              </a:defRPr>
            </a:lvl2pPr>
            <a:lvl3pPr lvl="2" algn="r">
              <a:buNone/>
              <a:defRPr sz="1000">
                <a:solidFill>
                  <a:srgbClr val="FFFFFF"/>
                </a:solidFill>
              </a:defRPr>
            </a:lvl3pPr>
            <a:lvl4pPr lvl="3" algn="r">
              <a:buNone/>
              <a:defRPr sz="1000">
                <a:solidFill>
                  <a:srgbClr val="FFFFFF"/>
                </a:solidFill>
              </a:defRPr>
            </a:lvl4pPr>
            <a:lvl5pPr lvl="4" algn="r">
              <a:buNone/>
              <a:defRPr sz="1000">
                <a:solidFill>
                  <a:srgbClr val="FFFFFF"/>
                </a:solidFill>
              </a:defRPr>
            </a:lvl5pPr>
            <a:lvl6pPr lvl="5" algn="r">
              <a:buNone/>
              <a:defRPr sz="1000">
                <a:solidFill>
                  <a:srgbClr val="FFFFFF"/>
                </a:solidFill>
              </a:defRPr>
            </a:lvl6pPr>
            <a:lvl7pPr lvl="6" algn="r">
              <a:buNone/>
              <a:defRPr sz="1000">
                <a:solidFill>
                  <a:srgbClr val="FFFFFF"/>
                </a:solidFill>
              </a:defRPr>
            </a:lvl7pPr>
            <a:lvl8pPr lvl="7" algn="r">
              <a:buNone/>
              <a:defRPr sz="1000">
                <a:solidFill>
                  <a:srgbClr val="FFFFFF"/>
                </a:solidFill>
              </a:defRPr>
            </a:lvl8pPr>
            <a:lvl9pPr lvl="8" algn="r"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976EC-E863-7843-A787-9F205F0854EF}"/>
              </a:ext>
            </a:extLst>
          </p:cNvPr>
          <p:cNvSpPr txBox="1"/>
          <p:nvPr userDrawn="1"/>
        </p:nvSpPr>
        <p:spPr>
          <a:xfrm>
            <a:off x="0" y="4870839"/>
            <a:ext cx="2233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CS391R: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Robot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(Fall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2021)</a:t>
            </a:r>
            <a:endParaRPr lang="en-US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1.12905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1912.00177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ce.ethz.ch/publications/2021/roach/roach_iccv21_camera_ready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ayen.berkeley.edu/sites/default/files/1812.06120.pdf" TargetMode="External"/><Relationship Id="rId4" Type="http://schemas.openxmlformats.org/officeDocument/2006/relationships/hyperlink" Target="https://openreview.net/pdf?id=Byx4Xkqjc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Driving Policy Transfer via Modularity and Abstraction</a:t>
            </a:r>
            <a:endParaRPr sz="36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595959"/>
                </a:solidFill>
              </a:rPr>
              <a:t>Presenter:</a:t>
            </a:r>
            <a:r>
              <a:rPr lang="zh-CN" alt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Yuhan</a:t>
            </a:r>
            <a:r>
              <a:rPr lang="en-US" sz="2000" dirty="0">
                <a:solidFill>
                  <a:srgbClr val="595959"/>
                </a:solidFill>
              </a:rPr>
              <a:t> Gao</a:t>
            </a:r>
            <a:endParaRPr sz="2000" dirty="0">
              <a:solidFill>
                <a:srgbClr val="59595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11/08/2022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Experiments – Driving in simulation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68196-846C-928B-E9A4-64E34888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850"/>
            <a:ext cx="6345788" cy="2501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Google Shape;117;p21">
            <a:extLst>
              <a:ext uri="{FF2B5EF4-FFF2-40B4-BE49-F238E27FC236}">
                <a16:creationId xmlns:a16="http://schemas.microsoft.com/office/drawing/2014/main" id="{F88C7991-C8F6-BEEE-42AF-FEA1538817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8897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Experimental Results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88F56-18CF-CBC7-160B-95A74D6C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" y="868100"/>
            <a:ext cx="7772400" cy="1771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9AE5D4-D018-4470-2AB7-6B3EE2ABEAC7}"/>
              </a:ext>
            </a:extLst>
          </p:cNvPr>
          <p:cNvSpPr txBox="1"/>
          <p:nvPr/>
        </p:nvSpPr>
        <p:spPr>
          <a:xfrm>
            <a:off x="95609" y="2620090"/>
            <a:ext cx="8434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Image to control </a:t>
            </a:r>
            <a:r>
              <a:rPr lang="en-US" dirty="0"/>
              <a:t>(img2ctrl): Predicts low-level control directly from color images.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Image to waypoint </a:t>
            </a:r>
            <a:r>
              <a:rPr lang="en-US" dirty="0"/>
              <a:t>(img2wp): Predicts waypoints directly from color images.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Segmentation to control </a:t>
            </a:r>
            <a:r>
              <a:rPr lang="en-US" dirty="0"/>
              <a:t>(seg2ctrl): We pre-train the perception module on Cityscapes and ﬁx it. We then train a driving policy to predict low-level control from segmentation maps produced by the perception module.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Segmentation to waypoint </a:t>
            </a:r>
            <a:r>
              <a:rPr lang="en-US" dirty="0"/>
              <a:t>(ours): Our full model predicts waypoints from segmentation maps produced by the perception module.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Experiments – Driving in physical world</a:t>
            </a:r>
            <a:endParaRPr dirty="0"/>
          </a:p>
        </p:txBody>
      </p:sp>
      <p:sp>
        <p:nvSpPr>
          <p:cNvPr id="111" name="Google Shape;111;p2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1-3 slides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Description of the experimental evaluation setting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domain(s), e.g., datasets, tasks, robot hardware setups?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baseline(s)?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scientific hypotheses are tested?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BD00B-84CE-4509-B364-50F61967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0" y="1058626"/>
            <a:ext cx="8823058" cy="17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Results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583C-6CD4-96D7-88F3-AD06FF8E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100"/>
            <a:ext cx="54737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E6B0E-F417-B3A5-B2FB-A6FC148E6E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49F01BA-FAEF-766B-1D65-B862D122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007" cy="26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61AD80F-78F9-33D2-DA0B-71238C00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19" y="0"/>
            <a:ext cx="1694805" cy="32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DDC9FEC-8431-47EB-99EE-DC3B9FC2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24" y="0"/>
            <a:ext cx="2335876" cy="24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E1FCB-821C-A617-A8E3-26D102F42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3" y="2800234"/>
            <a:ext cx="4757334" cy="14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1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Critique / Limitations / Open Issues 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6731CD-A53F-3940-A531-144BF988EF7E}"/>
              </a:ext>
            </a:extLst>
          </p:cNvPr>
          <p:cNvSpPr txBox="1">
            <a:spLocks/>
          </p:cNvSpPr>
          <p:nvPr/>
        </p:nvSpPr>
        <p:spPr>
          <a:xfrm>
            <a:off x="417498" y="1130851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Simplified scenario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Missing some important information in real world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low-level controller we used is quite simple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the use of data-hungry learning algorithms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Work for Paper</a:t>
            </a:r>
            <a:r>
              <a:rPr lang="zh-CN" altLang="en-US" dirty="0"/>
              <a:t> </a:t>
            </a:r>
            <a:r>
              <a:rPr lang="en" dirty="0"/>
              <a:t>/</a:t>
            </a:r>
            <a:r>
              <a:rPr lang="zh-CN" altLang="en-US" dirty="0"/>
              <a:t> </a:t>
            </a:r>
            <a:r>
              <a:rPr lang="en" dirty="0"/>
              <a:t>Reading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3598B3-575A-E340-B3BA-84FDB74CF2DC}"/>
              </a:ext>
            </a:extLst>
          </p:cNvPr>
          <p:cNvSpPr txBox="1">
            <a:spLocks/>
          </p:cNvSpPr>
          <p:nvPr/>
        </p:nvSpPr>
        <p:spPr>
          <a:xfrm>
            <a:off x="349050" y="1350003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Simulation-Based Reinforcement Learning for Real-World Autonomous Driving</a:t>
            </a:r>
            <a:r>
              <a:rPr lang="en-US" sz="1400" dirty="0"/>
              <a:t>  </a:t>
            </a:r>
            <a:r>
              <a:rPr lang="en-US" sz="1400" dirty="0" err="1"/>
              <a:t>Bła˙zej</a:t>
            </a:r>
            <a:r>
              <a:rPr lang="en-US" sz="1400" dirty="0"/>
              <a:t> </a:t>
            </a:r>
            <a:r>
              <a:rPr lang="en-US" sz="1400" dirty="0" err="1"/>
              <a:t>Osi´nski</a:t>
            </a:r>
            <a:r>
              <a:rPr lang="en-US" sz="1400" dirty="0"/>
              <a:t> et al.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dirty="0">
              <a:hlinkClick r:id="rId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dirty="0">
              <a:hlinkClick r:id="rId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dirty="0">
              <a:hlinkClick r:id="rId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Urban Driving with Conditional Imitation Learning</a:t>
            </a:r>
            <a:r>
              <a:rPr lang="en-US" sz="1400" dirty="0"/>
              <a:t> Jeffrey Hawke </a:t>
            </a:r>
            <a:r>
              <a:rPr lang="en-US" sz="1400" dirty="0" err="1"/>
              <a:t>etal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41BC29-4F5F-9D44-A6EA-5F0A16320FFD}"/>
              </a:ext>
            </a:extLst>
          </p:cNvPr>
          <p:cNvSpPr txBox="1">
            <a:spLocks/>
          </p:cNvSpPr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End-to-End Urban Driving by Imitating a Reinforcement Learning Coach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400" dirty="0" err="1"/>
              <a:t>Zhejun</a:t>
            </a:r>
            <a:r>
              <a:rPr lang="en-US" sz="1400" dirty="0"/>
              <a:t> Zhang et al.(2021)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2"/>
              </a:solidFill>
              <a:hlinkClick r:id="rId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End-To-End Multi-Modal Sensors Fusion System For Urban Automated Driving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/>
              <a:t>Ibrahim </a:t>
            </a:r>
            <a:r>
              <a:rPr lang="en-US" sz="1400" dirty="0" err="1"/>
              <a:t>Sobh</a:t>
            </a:r>
            <a:r>
              <a:rPr lang="en-US" sz="1400" dirty="0"/>
              <a:t> et al.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dirty="0">
              <a:hlinkClick r:id="rId5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sz="1400" dirty="0">
              <a:hlinkClick r:id="rId5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Simulation to Scaled City: Zero-Shot Policy Transfer for Traffic Control via Autonomous Vehicles</a:t>
            </a:r>
            <a:r>
              <a:rPr lang="en-US" sz="1400" dirty="0"/>
              <a:t> Kathy Jang et al.</a:t>
            </a:r>
            <a:endParaRPr lang="en-US"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Summary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1DC575-223A-C94A-A001-89220D6317E7}"/>
              </a:ext>
            </a:extLst>
          </p:cNvPr>
          <p:cNvSpPr txBox="1">
            <a:spLocks/>
          </p:cNvSpPr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600" dirty="0"/>
              <a:t>Transferring driving policies from simulation to reality 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600" dirty="0"/>
              <a:t>Autonomous driving have high sample complexity and are difﬁcult to scale to realistic urban driving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600" dirty="0"/>
              <a:t>Requires large dataset, time-consuming, not sufficient/challenging for urban driving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600" dirty="0"/>
              <a:t>Encapsulate the driving policy such that it is not directly exposed to raw perceptual input or low-level vehicle dynamics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600" dirty="0"/>
              <a:t>Both simulation and physical experiments evaluation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Motivation and Main Problem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9257080-E8C5-2341-8377-21ECCCB7A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Main problem: Autonomous Driving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r>
              <a:rPr lang="en-US" sz="2000" dirty="0"/>
              <a:t>Simulation to Real word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r>
              <a:rPr lang="en-US" sz="2000" dirty="0"/>
              <a:t>Limitation: the discrepancy in sensor readings, dynamics, and environmental context between simulation and the physical world.</a:t>
            </a:r>
          </a:p>
          <a:p>
            <a:pPr marL="114300" indent="0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Setting</a:t>
            </a:r>
            <a:endParaRPr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02FBF-BC47-5444-BE27-115F754B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Key idea: encapsulate the driving policy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not directly exposed to raw perceptual input or low-level vehicle dynamics. 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Architecture: perception, driving policy, and low-level control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/ Related Work / Limitations of Prior Work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4E5E-7F6A-5E4D-858F-0952A1024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 dirty="0"/>
              <a:t>Driving policies: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Modular pipelines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Hand-designed modular pipeline – deep learning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Between traditional modular pipelines and end-to-end learning</a:t>
            </a:r>
          </a:p>
          <a:p>
            <a:pPr marL="114300" indent="0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" dirty="0"/>
              <a:t>Approach / Algorithm / Method</a:t>
            </a:r>
            <a:endParaRPr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DF289EE-87BC-7CAF-48CF-1CDB2895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4" y="1130849"/>
            <a:ext cx="8892811" cy="16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Architecture -- Perception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59BE49-1266-7947-BA34-FE6DF579C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2" y="1130850"/>
            <a:ext cx="6464166" cy="1652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086FC7-2DDA-B0C9-C00F-8C3C99AC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3020259"/>
            <a:ext cx="3336365" cy="1437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Architecture -- Driving Policy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2DB6B2F-B8B9-AA26-31BD-985C3152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4" y="995829"/>
            <a:ext cx="52832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31FA4A-50B7-0A90-9B2D-30929206C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47" y="1130851"/>
            <a:ext cx="4038600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AD38C-C359-797D-06D6-DFD5770B8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242" y="1888840"/>
            <a:ext cx="1943100" cy="36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E1334-1B09-B58B-D3DB-CD90FF96F9A8}"/>
              </a:ext>
            </a:extLst>
          </p:cNvPr>
          <p:cNvSpPr txBox="1"/>
          <p:nvPr/>
        </p:nvSpPr>
        <p:spPr>
          <a:xfrm>
            <a:off x="5813525" y="2444662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observation-command-action tuples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71651-DBDF-78EC-DB64-59457706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3878729"/>
            <a:ext cx="7264400" cy="78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90260-E234-9248-368E-33FB5665EB5F}"/>
              </a:ext>
            </a:extLst>
          </p:cNvPr>
          <p:cNvSpPr txBox="1"/>
          <p:nvPr/>
        </p:nvSpPr>
        <p:spPr>
          <a:xfrm>
            <a:off x="7336622" y="3982475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network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7003A-189F-6ED2-0317-BE4E5F287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2F9DC2-5C64-4992-AEE5-9FB58323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--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C737A-179D-6DD2-7E4B-6B1D619FE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27" y="1073524"/>
            <a:ext cx="5524500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C39C9-09AD-CF91-60DA-C66AA7A50604}"/>
              </a:ext>
            </a:extLst>
          </p:cNvPr>
          <p:cNvSpPr txBox="1"/>
          <p:nvPr/>
        </p:nvSpPr>
        <p:spPr>
          <a:xfrm>
            <a:off x="872836" y="2419004"/>
            <a:ext cx="1556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U(t): control input</a:t>
            </a:r>
          </a:p>
          <a:p>
            <a:r>
              <a:rPr lang="en-US" dirty="0"/>
              <a:t>e(t): error</a:t>
            </a:r>
          </a:p>
          <a:p>
            <a:r>
              <a:rPr lang="en-US" dirty="0" err="1"/>
              <a:t>PID</a:t>
            </a:r>
            <a:r>
              <a:rPr lang="en-US" baseline="-25000" dirty="0" err="1"/>
              <a:t>t</a:t>
            </a:r>
            <a:r>
              <a:rPr lang="en-US" dirty="0" err="1"/>
              <a:t>,PID</a:t>
            </a:r>
            <a:r>
              <a:rPr lang="en-US" baseline="-25000" dirty="0" err="1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2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C1F1A37-42F0-D28A-5944-A2A16583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</p:spPr>
        <p:txBody>
          <a:bodyPr/>
          <a:lstStyle/>
          <a:p>
            <a:r>
              <a:rPr lang="en-US" dirty="0"/>
              <a:t>System Setup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729207-10F0-AA91-5925-6E841A9F62FB}"/>
              </a:ext>
            </a:extLst>
          </p:cNvPr>
          <p:cNvSpPr txBox="1">
            <a:spLocks/>
          </p:cNvSpPr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Simulation:</a:t>
            </a:r>
          </a:p>
          <a:p>
            <a:r>
              <a:rPr lang="en-US" dirty="0"/>
              <a:t>CARLA</a:t>
            </a:r>
          </a:p>
          <a:p>
            <a:r>
              <a:rPr lang="en-US" dirty="0"/>
              <a:t>sensor data</a:t>
            </a:r>
          </a:p>
          <a:p>
            <a:pPr marL="114300" indent="0">
              <a:buFont typeface="Arial"/>
              <a:buNone/>
            </a:pPr>
            <a:endParaRPr lang="en-US" dirty="0"/>
          </a:p>
          <a:p>
            <a:pPr marL="114300" indent="0">
              <a:buFont typeface="Arial"/>
              <a:buNone/>
            </a:pPr>
            <a:r>
              <a:rPr lang="en-US" dirty="0"/>
              <a:t>Physical system:</a:t>
            </a:r>
          </a:p>
          <a:p>
            <a:r>
              <a:rPr lang="en-US" dirty="0"/>
              <a:t>1/5 scale </a:t>
            </a:r>
            <a:r>
              <a:rPr lang="en-US" dirty="0" err="1"/>
              <a:t>Traxxas</a:t>
            </a:r>
            <a:r>
              <a:rPr lang="en-US" dirty="0"/>
              <a:t> Maxx truck</a:t>
            </a:r>
          </a:p>
          <a:p>
            <a:r>
              <a:rPr lang="en-US" dirty="0"/>
              <a:t>Image-&gt;Flight controller</a:t>
            </a:r>
          </a:p>
          <a:p>
            <a:r>
              <a:rPr lang="en-US" dirty="0"/>
              <a:t>-&gt;speed controller and</a:t>
            </a:r>
          </a:p>
          <a:p>
            <a:r>
              <a:rPr lang="en-US" dirty="0"/>
              <a:t>Steering servo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61D21F-367D-B7F9-CC1B-D170FC9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66" y="2606415"/>
            <a:ext cx="5036484" cy="210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641</Words>
  <Application>Microsoft Macintosh PowerPoint</Application>
  <PresentationFormat>On-screen Show (16:9)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Noto Sans Symbols</vt:lpstr>
      <vt:lpstr>Arial</vt:lpstr>
      <vt:lpstr>Helvetica Neue</vt:lpstr>
      <vt:lpstr>Wingdings</vt:lpstr>
      <vt:lpstr>Simple Light</vt:lpstr>
      <vt:lpstr>Driving Policy Transfer via Modularity and Abstraction</vt:lpstr>
      <vt:lpstr>Motivation and Main Problem</vt:lpstr>
      <vt:lpstr>Problem Setting</vt:lpstr>
      <vt:lpstr>Context / Related Work / Limitations of Prior Work</vt:lpstr>
      <vt:lpstr>Proposed Approach / Algorithm / Method</vt:lpstr>
      <vt:lpstr>Architecture -- Perception</vt:lpstr>
      <vt:lpstr>Architecture -- Driving Policy</vt:lpstr>
      <vt:lpstr>Architecture -- Control</vt:lpstr>
      <vt:lpstr>System Setup</vt:lpstr>
      <vt:lpstr>Experiments – Driving in simulation</vt:lpstr>
      <vt:lpstr>Experimental Results</vt:lpstr>
      <vt:lpstr>Experiments – Driving in physical world</vt:lpstr>
      <vt:lpstr>Experimental Results</vt:lpstr>
      <vt:lpstr>PowerPoint Presentation</vt:lpstr>
      <vt:lpstr>Critique / Limitations / Open Issues </vt:lpstr>
      <vt:lpstr>Future Work for Paper / Reading</vt:lpstr>
      <vt:lpstr>Extended Readings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 </dc:title>
  <cp:lastModifiedBy>Gao, Yuhan</cp:lastModifiedBy>
  <cp:revision>215</cp:revision>
  <dcterms:modified xsi:type="dcterms:W3CDTF">2022-10-28T03:29:04Z</dcterms:modified>
</cp:coreProperties>
</file>